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8" r:id="rId3"/>
    <p:sldId id="259" r:id="rId4"/>
    <p:sldId id="258" r:id="rId5"/>
    <p:sldId id="260" r:id="rId6"/>
    <p:sldId id="264" r:id="rId7"/>
    <p:sldId id="265" r:id="rId8"/>
    <p:sldId id="266" r:id="rId9"/>
    <p:sldId id="262" r:id="rId10"/>
    <p:sldId id="263" r:id="rId11"/>
    <p:sldId id="267" r:id="rId12"/>
    <p:sldId id="257" r:id="rId13"/>
    <p:sldId id="269" r:id="rId14"/>
  </p:sldIdLst>
  <p:sldSz cx="9144000" cy="6858000" type="screen4x3"/>
  <p:notesSz cx="6858000" cy="9144000"/>
  <p:custShowLst>
    <p:custShow name="Custom Show 1" id="0">
      <p:sldLst>
        <p:sld r:id="rId2"/>
        <p:sld r:id="rId3"/>
        <p:sld r:id="rId4"/>
        <p:sld r:id="rId5"/>
        <p:sld r:id="rId6"/>
        <p:sld r:id="rId7"/>
        <p:sld r:id="rId8"/>
        <p:sld r:id="rId9"/>
        <p:sld r:id="rId10"/>
        <p:sld r:id="rId11"/>
        <p:sld r:id="rId12"/>
        <p:sld r:id="rId13"/>
        <p:sld r:id="rId14"/>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24" autoAdjust="0"/>
  </p:normalViewPr>
  <p:slideViewPr>
    <p:cSldViewPr>
      <p:cViewPr varScale="1">
        <p:scale>
          <a:sx n="65" d="100"/>
          <a:sy n="65" d="100"/>
        </p:scale>
        <p:origin x="-58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C30F2ED3-153B-484A-86B6-5CDCB2B1BD4E}" type="datetimeFigureOut">
              <a:rPr lang="en-US" smtClean="0"/>
              <a:pPr/>
              <a:t>7/3/2011</a:t>
            </a:fld>
            <a:endParaRPr lang="en-US" dirty="0"/>
          </a:p>
        </p:txBody>
      </p:sp>
      <p:sp>
        <p:nvSpPr>
          <p:cNvPr id="16" name="Slide Number Placeholder 15"/>
          <p:cNvSpPr>
            <a:spLocks noGrp="1"/>
          </p:cNvSpPr>
          <p:nvPr>
            <p:ph type="sldNum" sz="quarter" idx="11"/>
          </p:nvPr>
        </p:nvSpPr>
        <p:spPr/>
        <p:txBody>
          <a:bodyPr/>
          <a:lstStyle/>
          <a:p>
            <a:fld id="{27B37171-85AC-4074-A22D-83062CA5706F}"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0F2ED3-153B-484A-86B6-5CDCB2B1BD4E}" type="datetimeFigureOut">
              <a:rPr lang="en-US" smtClean="0"/>
              <a:pPr/>
              <a:t>7/3/2011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7B37171-85AC-4074-A22D-83062CA5706F}" type="slidenum">
              <a:rPr lang="en-US" smtClean="0"/>
              <a:pPr/>
              <a:t>‹#›</a:t>
            </a:fld>
            <a:endParaRPr lang="en-US" dirty="0"/>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0F2ED3-153B-484A-86B6-5CDCB2B1BD4E}" type="datetimeFigureOut">
              <a:rPr lang="en-US" smtClean="0"/>
              <a:pPr/>
              <a:t>7/3/2011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7B37171-85AC-4074-A22D-83062CA5706F}" type="slidenum">
              <a:rPr lang="en-US" smtClean="0"/>
              <a:pPr/>
              <a:t>‹#›</a:t>
            </a:fld>
            <a:endParaRPr lang="en-US" dirty="0"/>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30F2ED3-153B-484A-86B6-5CDCB2B1BD4E}" type="datetimeFigureOut">
              <a:rPr lang="en-US" smtClean="0"/>
              <a:pPr/>
              <a:t>7/3/2011</a:t>
            </a:fld>
            <a:endParaRPr lang="en-US" dirty="0"/>
          </a:p>
        </p:txBody>
      </p:sp>
      <p:sp>
        <p:nvSpPr>
          <p:cNvPr id="15" name="Slide Number Placeholder 14"/>
          <p:cNvSpPr>
            <a:spLocks noGrp="1"/>
          </p:cNvSpPr>
          <p:nvPr>
            <p:ph type="sldNum" sz="quarter" idx="15"/>
          </p:nvPr>
        </p:nvSpPr>
        <p:spPr/>
        <p:txBody>
          <a:bodyPr/>
          <a:lstStyle>
            <a:lvl1pPr algn="ctr">
              <a:defRPr/>
            </a:lvl1pPr>
          </a:lstStyle>
          <a:p>
            <a:fld id="{27B37171-85AC-4074-A22D-83062CA5706F}"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30F2ED3-153B-484A-86B6-5CDCB2B1BD4E}" type="datetimeFigureOut">
              <a:rPr lang="en-US" smtClean="0"/>
              <a:pPr/>
              <a:t>7/3/2011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7B37171-85AC-4074-A22D-83062CA5706F}"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30F2ED3-153B-484A-86B6-5CDCB2B1BD4E}" type="datetimeFigureOut">
              <a:rPr lang="en-US" smtClean="0"/>
              <a:pPr/>
              <a:t>7/3/2011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7B37171-85AC-4074-A22D-83062CA5706F}"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27B37171-85AC-4074-A22D-83062CA5706F}"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C30F2ED3-153B-484A-86B6-5CDCB2B1BD4E}" type="datetimeFigureOut">
              <a:rPr lang="en-US" smtClean="0"/>
              <a:pPr/>
              <a:t>7/3/2011</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30F2ED3-153B-484A-86B6-5CDCB2B1BD4E}" type="datetimeFigureOut">
              <a:rPr lang="en-US" smtClean="0"/>
              <a:pPr/>
              <a:t>7/3/2011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7B37171-85AC-4074-A22D-83062CA5706F}"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0F2ED3-153B-484A-86B6-5CDCB2B1BD4E}" type="datetimeFigureOut">
              <a:rPr lang="en-US" smtClean="0"/>
              <a:pPr/>
              <a:t>7/3/2011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7B37171-85AC-4074-A22D-83062CA5706F}" type="slidenum">
              <a:rPr lang="en-US" smtClean="0"/>
              <a:pPr/>
              <a:t>‹#›</a:t>
            </a:fld>
            <a:endParaRPr lang="en-US" dirty="0"/>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30F2ED3-153B-484A-86B6-5CDCB2B1BD4E}" type="datetimeFigureOut">
              <a:rPr lang="en-US" smtClean="0"/>
              <a:pPr/>
              <a:t>7/3/2011</a:t>
            </a:fld>
            <a:endParaRPr lang="en-US" dirty="0"/>
          </a:p>
        </p:txBody>
      </p:sp>
      <p:sp>
        <p:nvSpPr>
          <p:cNvPr id="9" name="Slide Number Placeholder 8"/>
          <p:cNvSpPr>
            <a:spLocks noGrp="1"/>
          </p:cNvSpPr>
          <p:nvPr>
            <p:ph type="sldNum" sz="quarter" idx="15"/>
          </p:nvPr>
        </p:nvSpPr>
        <p:spPr/>
        <p:txBody>
          <a:bodyPr/>
          <a:lstStyle/>
          <a:p>
            <a:fld id="{27B37171-85AC-4074-A22D-83062CA5706F}"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30F2ED3-153B-484A-86B6-5CDCB2B1BD4E}" type="datetimeFigureOut">
              <a:rPr lang="en-US" smtClean="0"/>
              <a:pPr/>
              <a:t>7/3/2011</a:t>
            </a:fld>
            <a:endParaRPr lang="en-US" dirty="0"/>
          </a:p>
        </p:txBody>
      </p:sp>
      <p:sp>
        <p:nvSpPr>
          <p:cNvPr id="9" name="Slide Number Placeholder 8"/>
          <p:cNvSpPr>
            <a:spLocks noGrp="1"/>
          </p:cNvSpPr>
          <p:nvPr>
            <p:ph type="sldNum" sz="quarter" idx="11"/>
          </p:nvPr>
        </p:nvSpPr>
        <p:spPr/>
        <p:txBody>
          <a:bodyPr/>
          <a:lstStyle/>
          <a:p>
            <a:fld id="{27B37171-85AC-4074-A22D-83062CA5706F}"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30F2ED3-153B-484A-86B6-5CDCB2B1BD4E}" type="datetimeFigureOut">
              <a:rPr lang="en-US" smtClean="0"/>
              <a:pPr/>
              <a:t>7/3/2011</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7B37171-85AC-4074-A22D-83062CA5706F}"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wipe dir="d"/>
  </p:transition>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057400" y="2590800"/>
            <a:ext cx="5181600" cy="1754326"/>
          </a:xfrm>
          <a:prstGeom prst="rect">
            <a:avLst/>
          </a:prstGeom>
          <a:noFill/>
        </p:spPr>
        <p:txBody>
          <a:bodyPr wrap="square" rtlCol="0">
            <a:spAutoFit/>
          </a:bodyPr>
          <a:lstStyle/>
          <a:p>
            <a:pPr algn="ctr">
              <a:lnSpc>
                <a:spcPct val="200000"/>
              </a:lnSpc>
            </a:pPr>
            <a:r>
              <a:rPr lang="en-US" sz="1200" b="1" dirty="0" smtClean="0">
                <a:latin typeface="Times New Roman" pitchFamily="18" charset="0"/>
                <a:ea typeface="Calibri" pitchFamily="34" charset="0"/>
                <a:cs typeface="Times New Roman" pitchFamily="18" charset="0"/>
              </a:rPr>
              <a:t>Clean Up The City Public Service Announcement</a:t>
            </a:r>
            <a:endParaRPr lang="en-US" sz="1200" b="1" dirty="0" smtClean="0">
              <a:ea typeface="Calibri" pitchFamily="34" charset="0"/>
            </a:endParaRPr>
          </a:p>
          <a:p>
            <a:pPr algn="ctr" eaLnBrk="0" hangingPunct="0">
              <a:lnSpc>
                <a:spcPct val="200000"/>
              </a:lnSpc>
            </a:pPr>
            <a:r>
              <a:rPr lang="en-US" sz="1200" b="1" dirty="0" smtClean="0">
                <a:latin typeface="Times New Roman" pitchFamily="18" charset="0"/>
                <a:ea typeface="Calibri" pitchFamily="34" charset="0"/>
                <a:cs typeface="Times New Roman" pitchFamily="18" charset="0"/>
              </a:rPr>
              <a:t> Lori Proctor</a:t>
            </a:r>
          </a:p>
          <a:p>
            <a:pPr algn="ctr" eaLnBrk="0" hangingPunct="0">
              <a:lnSpc>
                <a:spcPct val="200000"/>
              </a:lnSpc>
            </a:pPr>
            <a:r>
              <a:rPr lang="en-US" sz="1200" b="1" dirty="0" smtClean="0">
                <a:latin typeface="Times New Roman" pitchFamily="18" charset="0"/>
                <a:ea typeface="Calibri" pitchFamily="34" charset="0"/>
                <a:cs typeface="Times New Roman" pitchFamily="18" charset="0"/>
              </a:rPr>
              <a:t> Grand Canyon University: TEC 539</a:t>
            </a:r>
            <a:endParaRPr lang="en-US" sz="1200" b="1" dirty="0" smtClean="0"/>
          </a:p>
          <a:p>
            <a:pPr algn="ctr" eaLnBrk="0" hangingPunct="0">
              <a:lnSpc>
                <a:spcPct val="200000"/>
              </a:lnSpc>
            </a:pPr>
            <a:r>
              <a:rPr lang="en-US" sz="1200" b="1" dirty="0" smtClean="0">
                <a:latin typeface="Times New Roman" pitchFamily="18" charset="0"/>
                <a:cs typeface="Calibri" pitchFamily="34" charset="0"/>
              </a:rPr>
              <a:t>July 4, 2011</a:t>
            </a:r>
            <a:endParaRPr lang="en-US" sz="1200" b="1" dirty="0" smtClean="0"/>
          </a:p>
          <a:p>
            <a:endParaRPr lang="en-US" sz="1200" dirty="0">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SA 1a.jpg"/>
          <p:cNvPicPr>
            <a:picLocks noChangeAspect="1"/>
          </p:cNvPicPr>
          <p:nvPr/>
        </p:nvPicPr>
        <p:blipFill>
          <a:blip r:embed="rId2" cstate="print"/>
          <a:stretch>
            <a:fillRect/>
          </a:stretch>
        </p:blipFill>
        <p:spPr>
          <a:xfrm>
            <a:off x="762000" y="533400"/>
            <a:ext cx="4197096" cy="5486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Right Arrow 2"/>
          <p:cNvSpPr/>
          <p:nvPr/>
        </p:nvSpPr>
        <p:spPr>
          <a:xfrm>
            <a:off x="1371600" y="3048000"/>
            <a:ext cx="1447800" cy="457200"/>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4495800" y="1110020"/>
            <a:ext cx="4648200" cy="4985980"/>
          </a:xfrm>
          <a:prstGeom prst="rect">
            <a:avLst/>
          </a:prstGeom>
          <a:noFill/>
        </p:spPr>
        <p:txBody>
          <a:bodyPr wrap="square" lIns="91440" tIns="45720" rIns="91440" bIns="45720">
            <a:spAutoFit/>
          </a:bodyPr>
          <a:lstStyle/>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Help </a:t>
            </a:r>
          </a:p>
          <a:p>
            <a:pPr algn="ctr"/>
            <a:r>
              <a:rPr lang="en-US" sz="4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Clean Up</a:t>
            </a:r>
          </a:p>
          <a:p>
            <a:pPr algn="ctr"/>
            <a:r>
              <a:rPr lang="en-US" sz="4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Trash </a:t>
            </a:r>
          </a:p>
          <a:p>
            <a:pPr algn="ctr"/>
            <a:r>
              <a:rPr lang="en-US"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&amp; </a:t>
            </a:r>
          </a:p>
          <a:p>
            <a:pPr algn="ctr"/>
            <a:r>
              <a:rPr lang="en-US" sz="4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Debris</a:t>
            </a:r>
          </a:p>
          <a:p>
            <a:pPr algn="ctr"/>
            <a:endParaRPr lang="en-US" sz="4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en-US"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endParaRPr lang="en-US" sz="4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Rectangle 4"/>
          <p:cNvSpPr/>
          <p:nvPr/>
        </p:nvSpPr>
        <p:spPr>
          <a:xfrm>
            <a:off x="685800" y="3733800"/>
            <a:ext cx="4326826" cy="769441"/>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4400" b="1" cap="none" spc="0" dirty="0" smtClean="0">
                <a:ln w="11430">
                  <a:solidFill>
                    <a:schemeClr val="bg1">
                      <a:lumMod val="95000"/>
                      <a:lumOff val="5000"/>
                    </a:schemeClr>
                  </a:solidFill>
                </a:ln>
                <a:solidFill>
                  <a:srgbClr val="FF0000"/>
                </a:solidFill>
                <a:effectLst>
                  <a:outerShdw blurRad="80000" dist="40000" dir="5040000" algn="tl">
                    <a:srgbClr val="000000">
                      <a:alpha val="30000"/>
                    </a:srgbClr>
                  </a:outerShdw>
                </a:effectLst>
              </a:rPr>
              <a:t>1-888-CLEANUP</a:t>
            </a:r>
            <a:endParaRPr lang="en-US" sz="4400" b="1" cap="none" spc="0" dirty="0">
              <a:ln w="11430">
                <a:solidFill>
                  <a:schemeClr val="bg1">
                    <a:lumMod val="95000"/>
                    <a:lumOff val="5000"/>
                  </a:schemeClr>
                </a:solidFill>
              </a:ln>
              <a:solidFill>
                <a:srgbClr val="FF0000"/>
              </a:solidFill>
              <a:effectLst>
                <a:outerShdw blurRad="80000" dist="40000" dir="5040000" algn="tl">
                  <a:srgbClr val="000000">
                    <a:alpha val="30000"/>
                  </a:srgbClr>
                </a:outerShdw>
              </a:effectLst>
            </a:endParaRPr>
          </a:p>
        </p:txBody>
      </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SA 11.jpg"/>
          <p:cNvPicPr>
            <a:picLocks noChangeAspect="1"/>
          </p:cNvPicPr>
          <p:nvPr/>
        </p:nvPicPr>
        <p:blipFill>
          <a:blip r:embed="rId2" cstate="print"/>
          <a:stretch>
            <a:fillRect/>
          </a:stretch>
        </p:blipFill>
        <p:spPr>
          <a:xfrm>
            <a:off x="381000" y="838200"/>
            <a:ext cx="5709874" cy="495448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TextBox 2"/>
          <p:cNvSpPr txBox="1"/>
          <p:nvPr/>
        </p:nvSpPr>
        <p:spPr>
          <a:xfrm>
            <a:off x="6172200" y="762000"/>
            <a:ext cx="2743200" cy="5078313"/>
          </a:xfrm>
          <a:prstGeom prst="rect">
            <a:avLst/>
          </a:prstGeom>
          <a:noFill/>
        </p:spPr>
        <p:txBody>
          <a:bodyPr wrap="square" rtlCol="0">
            <a:spAutoFit/>
          </a:bodyPr>
          <a:lstStyle/>
          <a:p>
            <a:pPr algn="ctr"/>
            <a:r>
              <a:rPr lang="en-US" dirty="0" smtClean="0">
                <a:latin typeface="AR BLANCA" pitchFamily="2" charset="0"/>
              </a:rPr>
              <a:t>Unlawful Household Dumping</a:t>
            </a:r>
          </a:p>
          <a:p>
            <a:endParaRPr lang="en-US" dirty="0" smtClean="0">
              <a:latin typeface="AR BLANCA" pitchFamily="2" charset="0"/>
            </a:endParaRPr>
          </a:p>
          <a:p>
            <a:r>
              <a:rPr lang="en-US" dirty="0" smtClean="0">
                <a:latin typeface="AR BLANCA" pitchFamily="2" charset="0"/>
              </a:rPr>
              <a:t>Should homeowners be allowed to leave unwanted household items outside for more than 3 to 5 business days?</a:t>
            </a:r>
          </a:p>
          <a:p>
            <a:endParaRPr lang="en-US" dirty="0" smtClean="0">
              <a:latin typeface="AR BLANCA" pitchFamily="2" charset="0"/>
            </a:endParaRPr>
          </a:p>
          <a:p>
            <a:r>
              <a:rPr lang="en-US" dirty="0" smtClean="0">
                <a:latin typeface="AR BLANCA" pitchFamily="2" charset="0"/>
              </a:rPr>
              <a:t>The Homeowner or tenant is responsible to call  the local refuse company.</a:t>
            </a:r>
          </a:p>
          <a:p>
            <a:endParaRPr lang="en-US" dirty="0" smtClean="0">
              <a:latin typeface="AR BLANCA" pitchFamily="2" charset="0"/>
            </a:endParaRPr>
          </a:p>
          <a:p>
            <a:r>
              <a:rPr lang="en-US" dirty="0" smtClean="0">
                <a:latin typeface="AR BLANCA" pitchFamily="2" charset="0"/>
              </a:rPr>
              <a:t>If unwanted items are visible for more than 5 business days, call </a:t>
            </a:r>
          </a:p>
          <a:p>
            <a:endParaRPr lang="en-US" dirty="0" smtClean="0">
              <a:latin typeface="AR BLANCA" pitchFamily="2" charset="0"/>
            </a:endParaRPr>
          </a:p>
          <a:p>
            <a:pPr algn="ctr"/>
            <a:r>
              <a:rPr lang="en-US" dirty="0" smtClean="0">
                <a:solidFill>
                  <a:srgbClr val="FF0000"/>
                </a:solidFill>
                <a:latin typeface="AR BLANCA" pitchFamily="2" charset="0"/>
              </a:rPr>
              <a:t>1-888-CLEANUP</a:t>
            </a:r>
            <a:endParaRPr lang="en-US" dirty="0">
              <a:solidFill>
                <a:srgbClr val="FF0000"/>
              </a:solidFill>
              <a:latin typeface="AR BLANCA" pitchFamily="2" charset="0"/>
            </a:endParaRPr>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SA 12.jpg"/>
          <p:cNvPicPr>
            <a:picLocks noChangeAspect="1"/>
          </p:cNvPicPr>
          <p:nvPr/>
        </p:nvPicPr>
        <p:blipFill>
          <a:blip r:embed="rId2" cstate="print"/>
          <a:stretch>
            <a:fillRect/>
          </a:stretch>
        </p:blipFill>
        <p:spPr>
          <a:xfrm>
            <a:off x="609600" y="762000"/>
            <a:ext cx="5441823" cy="551349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TextBox 2"/>
          <p:cNvSpPr txBox="1"/>
          <p:nvPr/>
        </p:nvSpPr>
        <p:spPr>
          <a:xfrm>
            <a:off x="6400800" y="838200"/>
            <a:ext cx="2133600" cy="2308324"/>
          </a:xfrm>
          <a:prstGeom prst="rect">
            <a:avLst/>
          </a:prstGeom>
          <a:noFill/>
        </p:spPr>
        <p:txBody>
          <a:bodyPr wrap="square" rtlCol="0">
            <a:spAutoFit/>
          </a:bodyPr>
          <a:lstStyle/>
          <a:p>
            <a:r>
              <a:rPr lang="en-US" dirty="0" smtClean="0">
                <a:latin typeface="AR BLANCA" pitchFamily="2" charset="0"/>
              </a:rPr>
              <a:t>Homeowners are allowed to replace privacy fencing, but are not required to remove previous battered fencing.</a:t>
            </a:r>
          </a:p>
          <a:p>
            <a:endParaRPr lang="en-US" dirty="0" smtClean="0">
              <a:latin typeface="AR BLANCA" pitchFamily="2" charset="0"/>
            </a:endParaRPr>
          </a:p>
          <a:p>
            <a:r>
              <a:rPr lang="en-US" dirty="0" smtClean="0">
                <a:latin typeface="AR BLANCA" pitchFamily="2" charset="0"/>
              </a:rPr>
              <a:t>Is this acceptable?</a:t>
            </a:r>
            <a:endParaRPr lang="en-US" dirty="0">
              <a:latin typeface="AR BLANCA" pitchFamily="2" charset="0"/>
            </a:endParaRPr>
          </a:p>
        </p:txBody>
      </p:sp>
      <p:sp>
        <p:nvSpPr>
          <p:cNvPr id="4" name="Rectangle 3"/>
          <p:cNvSpPr/>
          <p:nvPr/>
        </p:nvSpPr>
        <p:spPr>
          <a:xfrm>
            <a:off x="762000" y="990600"/>
            <a:ext cx="4326826" cy="144655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4400" b="1" cap="none" spc="0" dirty="0" smtClean="0">
                <a:ln w="11430"/>
                <a:solidFill>
                  <a:srgbClr val="FF0000"/>
                </a:solidFill>
                <a:effectLst>
                  <a:outerShdw blurRad="80000" dist="40000" dir="5040000" algn="tl">
                    <a:srgbClr val="000000">
                      <a:alpha val="30000"/>
                    </a:srgbClr>
                  </a:outerShdw>
                </a:effectLst>
              </a:rPr>
              <a:t>Call </a:t>
            </a:r>
          </a:p>
          <a:p>
            <a:pPr algn="ctr"/>
            <a:r>
              <a:rPr lang="en-US" sz="4400" b="1" cap="none" spc="0" dirty="0" smtClean="0">
                <a:ln w="11430"/>
                <a:solidFill>
                  <a:srgbClr val="FF0000"/>
                </a:solidFill>
                <a:effectLst>
                  <a:outerShdw blurRad="80000" dist="40000" dir="5040000" algn="tl">
                    <a:srgbClr val="000000">
                      <a:alpha val="30000"/>
                    </a:srgbClr>
                  </a:outerShdw>
                </a:effectLst>
              </a:rPr>
              <a:t>1-888-CLEANUP</a:t>
            </a:r>
            <a:endParaRPr lang="en-US" sz="4400" b="1" cap="none" spc="0" dirty="0">
              <a:ln w="11430"/>
              <a:solidFill>
                <a:srgbClr val="FF0000"/>
              </a:solidFill>
              <a:effectLst>
                <a:outerShdw blurRad="80000" dist="40000" dir="5040000" algn="tl">
                  <a:srgbClr val="000000">
                    <a:alpha val="30000"/>
                  </a:srgbClr>
                </a:outerShdw>
              </a:effectLst>
            </a:endParaRPr>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SA 13.jpg"/>
          <p:cNvPicPr>
            <a:picLocks noChangeAspect="1"/>
          </p:cNvPicPr>
          <p:nvPr/>
        </p:nvPicPr>
        <p:blipFill>
          <a:blip r:embed="rId2" cstate="print"/>
          <a:stretch>
            <a:fillRect/>
          </a:stretch>
        </p:blipFill>
        <p:spPr>
          <a:xfrm>
            <a:off x="1447800" y="1882762"/>
            <a:ext cx="6221441" cy="459423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TextBox 2"/>
          <p:cNvSpPr txBox="1"/>
          <p:nvPr/>
        </p:nvSpPr>
        <p:spPr>
          <a:xfrm>
            <a:off x="1524000" y="304800"/>
            <a:ext cx="2819400" cy="1477328"/>
          </a:xfrm>
          <a:prstGeom prst="rect">
            <a:avLst/>
          </a:prstGeom>
          <a:noFill/>
        </p:spPr>
        <p:txBody>
          <a:bodyPr wrap="square" rtlCol="0">
            <a:spAutoFit/>
          </a:bodyPr>
          <a:lstStyle/>
          <a:p>
            <a:r>
              <a:rPr lang="en-US" dirty="0" smtClean="0">
                <a:latin typeface="AR BLANCA" pitchFamily="2" charset="0"/>
              </a:rPr>
              <a:t>The local refuse company will not pick up old abandoned tires and the cost to take them to a landfill ranges from $2 to $5 each</a:t>
            </a:r>
            <a:endParaRPr lang="en-US" dirty="0">
              <a:latin typeface="AR BLANCA" pitchFamily="2" charset="0"/>
            </a:endParaRPr>
          </a:p>
        </p:txBody>
      </p:sp>
      <p:sp>
        <p:nvSpPr>
          <p:cNvPr id="4" name="TextBox 3"/>
          <p:cNvSpPr txBox="1"/>
          <p:nvPr/>
        </p:nvSpPr>
        <p:spPr>
          <a:xfrm>
            <a:off x="4800600" y="304800"/>
            <a:ext cx="2819400" cy="2677656"/>
          </a:xfrm>
          <a:prstGeom prst="rect">
            <a:avLst/>
          </a:prstGeom>
          <a:noFill/>
        </p:spPr>
        <p:txBody>
          <a:bodyPr wrap="square" rtlCol="0">
            <a:spAutoFit/>
          </a:bodyPr>
          <a:lstStyle/>
          <a:p>
            <a:r>
              <a:rPr lang="en-US" dirty="0" smtClean="0">
                <a:latin typeface="AR BLANCA" pitchFamily="2" charset="0"/>
              </a:rPr>
              <a:t>What can you do to help? </a:t>
            </a:r>
          </a:p>
          <a:p>
            <a:endParaRPr lang="en-US" dirty="0" smtClean="0">
              <a:latin typeface="AR BLANCA" pitchFamily="2" charset="0"/>
            </a:endParaRPr>
          </a:p>
          <a:p>
            <a:r>
              <a:rPr lang="en-US" dirty="0" smtClean="0">
                <a:latin typeface="AR BLANCA" pitchFamily="2" charset="0"/>
              </a:rPr>
              <a:t>Report unlawful dumping immediately to: </a:t>
            </a:r>
          </a:p>
          <a:p>
            <a:pPr algn="ctr"/>
            <a:endParaRPr lang="en-US" sz="3200" dirty="0" smtClean="0">
              <a:latin typeface="AR BLANCA" pitchFamily="2" charset="0"/>
            </a:endParaRPr>
          </a:p>
          <a:p>
            <a:pPr algn="ctr"/>
            <a:endParaRPr lang="en-US" sz="3200" dirty="0" smtClean="0">
              <a:latin typeface="AR BLANCA" pitchFamily="2" charset="0"/>
            </a:endParaRPr>
          </a:p>
          <a:p>
            <a:pPr algn="ctr"/>
            <a:r>
              <a:rPr lang="en-US" sz="3200" dirty="0" smtClean="0">
                <a:latin typeface="AR BLANCA" pitchFamily="2" charset="0"/>
              </a:rPr>
              <a:t>  </a:t>
            </a:r>
            <a:endParaRPr lang="en-US" sz="3200" dirty="0">
              <a:latin typeface="AR BLANCA" pitchFamily="2" charset="0"/>
            </a:endParaRPr>
          </a:p>
        </p:txBody>
      </p:sp>
      <p:sp>
        <p:nvSpPr>
          <p:cNvPr id="5" name="TextBox 4"/>
          <p:cNvSpPr txBox="1"/>
          <p:nvPr/>
        </p:nvSpPr>
        <p:spPr>
          <a:xfrm>
            <a:off x="4343400" y="2057400"/>
            <a:ext cx="3200400" cy="646331"/>
          </a:xfrm>
          <a:prstGeom prst="rect">
            <a:avLst/>
          </a:prstGeom>
          <a:noFill/>
        </p:spPr>
        <p:txBody>
          <a:bodyPr wrap="square" rtlCol="0">
            <a:spAutoFit/>
          </a:bodyPr>
          <a:lstStyle/>
          <a:p>
            <a:pPr algn="ctr"/>
            <a:r>
              <a:rPr lang="en-US" sz="3600" dirty="0" smtClean="0">
                <a:solidFill>
                  <a:srgbClr val="FF0000"/>
                </a:solidFill>
                <a:latin typeface="AR BLANCA" pitchFamily="2" charset="0"/>
              </a:rPr>
              <a:t>1-888-CLEANUP</a:t>
            </a:r>
            <a:endParaRPr lang="en-US" sz="3600" dirty="0">
              <a:solidFill>
                <a:srgbClr val="FF0000"/>
              </a:solidFill>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SA 2.jpg"/>
          <p:cNvPicPr>
            <a:picLocks noChangeAspect="1"/>
          </p:cNvPicPr>
          <p:nvPr/>
        </p:nvPicPr>
        <p:blipFill>
          <a:blip r:embed="rId2" cstate="print"/>
          <a:stretch>
            <a:fillRect/>
          </a:stretch>
        </p:blipFill>
        <p:spPr>
          <a:xfrm>
            <a:off x="1447800" y="1066800"/>
            <a:ext cx="6553200" cy="491244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Rectangle 3"/>
          <p:cNvSpPr/>
          <p:nvPr/>
        </p:nvSpPr>
        <p:spPr>
          <a:xfrm rot="20974187">
            <a:off x="5236551" y="1704056"/>
            <a:ext cx="3782328" cy="1200329"/>
          </a:xfrm>
          <a:prstGeom prst="rect">
            <a:avLst/>
          </a:prstGeom>
          <a:noFill/>
        </p:spPr>
        <p:txBody>
          <a:bodyPr wrap="square" lIns="91440" tIns="45720" rIns="91440" bIns="45720">
            <a:spAutoFit/>
            <a:scene3d>
              <a:camera prst="isometricOffAxis1Right"/>
              <a:lightRig rig="glow" dir="tl">
                <a:rot lat="0" lon="0" rev="5400000"/>
              </a:lightRig>
            </a:scene3d>
            <a:sp3d contourW="12700">
              <a:bevelT w="25400" h="25400"/>
              <a:contourClr>
                <a:schemeClr val="accent6">
                  <a:shade val="73000"/>
                </a:schemeClr>
              </a:contourClr>
            </a:sp3d>
          </a:bodyPr>
          <a:lstStyle/>
          <a:p>
            <a:pPr algn="ctr"/>
            <a:r>
              <a:rPr lang="en-US" sz="7200" b="1" dirty="0" smtClean="0">
                <a:ln w="11430"/>
                <a:solidFill>
                  <a:srgbClr val="FF0000"/>
                </a:solidFill>
                <a:effectLst>
                  <a:outerShdw blurRad="80000" dist="40000" dir="5040000" algn="tl">
                    <a:srgbClr val="000000">
                      <a:alpha val="30000"/>
                    </a:srgbClr>
                  </a:outerShdw>
                </a:effectLst>
              </a:rPr>
              <a:t>Graffiti</a:t>
            </a:r>
            <a:endParaRPr lang="en-US" sz="7200" b="1" cap="none" spc="0" dirty="0">
              <a:ln w="11430"/>
              <a:solidFill>
                <a:srgbClr val="FF0000"/>
              </a:solidFill>
              <a:effectLst>
                <a:outerShdw blurRad="80000" dist="40000" dir="5040000" algn="tl">
                  <a:srgbClr val="000000">
                    <a:alpha val="30000"/>
                  </a:srgbClr>
                </a:outerShdw>
              </a:effectLst>
            </a:endParaRPr>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SA 9.jpg"/>
          <p:cNvPicPr>
            <a:picLocks noChangeAspect="1"/>
          </p:cNvPicPr>
          <p:nvPr/>
        </p:nvPicPr>
        <p:blipFill>
          <a:blip r:embed="rId2" cstate="print"/>
          <a:stretch>
            <a:fillRect/>
          </a:stretch>
        </p:blipFill>
        <p:spPr>
          <a:xfrm>
            <a:off x="487680" y="914400"/>
            <a:ext cx="5227320" cy="47321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Rectangle 3"/>
          <p:cNvSpPr/>
          <p:nvPr/>
        </p:nvSpPr>
        <p:spPr>
          <a:xfrm>
            <a:off x="5943600" y="914400"/>
            <a:ext cx="2884700" cy="4247317"/>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solidFill>
                  <a:srgbClr val="FF0000"/>
                </a:solidFill>
                <a:effectLst>
                  <a:outerShdw blurRad="80000" dist="40000" dir="5040000" algn="tl">
                    <a:srgbClr val="000000">
                      <a:alpha val="30000"/>
                    </a:srgbClr>
                  </a:outerShdw>
                </a:effectLst>
              </a:rPr>
              <a:t>More</a:t>
            </a:r>
          </a:p>
          <a:p>
            <a:pPr algn="ctr"/>
            <a:r>
              <a:rPr lang="en-US" sz="5400" b="1" dirty="0" smtClean="0">
                <a:ln w="11430"/>
                <a:solidFill>
                  <a:srgbClr val="FF0000"/>
                </a:solidFill>
                <a:effectLst>
                  <a:outerShdw blurRad="80000" dist="40000" dir="5040000" algn="tl">
                    <a:srgbClr val="000000">
                      <a:alpha val="30000"/>
                    </a:srgbClr>
                  </a:outerShdw>
                </a:effectLst>
              </a:rPr>
              <a:t>Graffiti </a:t>
            </a:r>
          </a:p>
          <a:p>
            <a:pPr algn="ctr"/>
            <a:r>
              <a:rPr lang="en-US" sz="5400" b="1" dirty="0" smtClean="0">
                <a:ln w="11430"/>
                <a:solidFill>
                  <a:srgbClr val="FF0000"/>
                </a:solidFill>
                <a:effectLst>
                  <a:outerShdw blurRad="80000" dist="40000" dir="5040000" algn="tl">
                    <a:srgbClr val="000000">
                      <a:alpha val="30000"/>
                    </a:srgbClr>
                  </a:outerShdw>
                </a:effectLst>
              </a:rPr>
              <a:t>&amp;</a:t>
            </a:r>
          </a:p>
          <a:p>
            <a:pPr algn="ctr"/>
            <a:r>
              <a:rPr lang="en-US" sz="5400" b="1" dirty="0" smtClean="0">
                <a:ln w="11430"/>
                <a:solidFill>
                  <a:srgbClr val="FF0000"/>
                </a:solidFill>
                <a:effectLst>
                  <a:outerShdw blurRad="80000" dist="40000" dir="5040000" algn="tl">
                    <a:srgbClr val="000000">
                      <a:alpha val="30000"/>
                    </a:srgbClr>
                  </a:outerShdw>
                </a:effectLst>
              </a:rPr>
              <a:t>Junk </a:t>
            </a:r>
          </a:p>
          <a:p>
            <a:pPr algn="ctr"/>
            <a:r>
              <a:rPr lang="en-US" sz="5400" b="1" cap="none" spc="0" dirty="0" smtClean="0">
                <a:ln w="11430"/>
                <a:solidFill>
                  <a:srgbClr val="FF0000"/>
                </a:solidFill>
                <a:effectLst>
                  <a:outerShdw blurRad="80000" dist="40000" dir="5040000" algn="tl">
                    <a:srgbClr val="000000">
                      <a:alpha val="30000"/>
                    </a:srgbClr>
                  </a:outerShdw>
                </a:effectLst>
              </a:rPr>
              <a:t>Vehicles</a:t>
            </a:r>
            <a:endParaRPr lang="en-US" sz="5400" b="1" cap="none" spc="0" dirty="0">
              <a:ln w="11430"/>
              <a:solidFill>
                <a:srgbClr val="FF0000"/>
              </a:solidFill>
              <a:effectLst>
                <a:outerShdw blurRad="80000" dist="40000" dir="5040000" algn="tl">
                  <a:srgbClr val="000000">
                    <a:alpha val="30000"/>
                  </a:srgbClr>
                </a:outerShdw>
              </a:effectLst>
            </a:endParaRPr>
          </a:p>
        </p:txBody>
      </p:sp>
      <p:sp>
        <p:nvSpPr>
          <p:cNvPr id="7" name="Up Arrow 6"/>
          <p:cNvSpPr/>
          <p:nvPr/>
        </p:nvSpPr>
        <p:spPr>
          <a:xfrm>
            <a:off x="1295400" y="4343400"/>
            <a:ext cx="457200" cy="1066800"/>
          </a:xfrm>
          <a:prstGeom prst="upArrow">
            <a:avLst>
              <a:gd name="adj1" fmla="val 50000"/>
              <a:gd name="adj2" fmla="val 66667"/>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9" name="Left Arrow 8"/>
          <p:cNvSpPr/>
          <p:nvPr/>
        </p:nvSpPr>
        <p:spPr>
          <a:xfrm>
            <a:off x="3505200" y="4114800"/>
            <a:ext cx="1143000" cy="381000"/>
          </a:xfrm>
          <a:prstGeom prst="lef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838200" y="5334000"/>
            <a:ext cx="671530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solidFill>
                    <a:schemeClr val="bg1">
                      <a:lumMod val="95000"/>
                      <a:lumOff val="5000"/>
                    </a:schemeClr>
                  </a:solidFill>
                </a:ln>
                <a:solidFill>
                  <a:srgbClr val="FF0000"/>
                </a:solidFill>
                <a:effectLst>
                  <a:outerShdw blurRad="80000" dist="40000" dir="5040000" algn="tl">
                    <a:srgbClr val="000000">
                      <a:alpha val="30000"/>
                    </a:srgbClr>
                  </a:outerShdw>
                </a:effectLst>
              </a:rPr>
              <a:t>Call 1-888-CLEANUP</a:t>
            </a:r>
            <a:endParaRPr lang="en-US" sz="5400" b="1" cap="none" spc="0" dirty="0">
              <a:ln w="11430">
                <a:solidFill>
                  <a:schemeClr val="bg1">
                    <a:lumMod val="95000"/>
                    <a:lumOff val="5000"/>
                  </a:schemeClr>
                </a:solidFill>
              </a:ln>
              <a:solidFill>
                <a:srgbClr val="FF0000"/>
              </a:solidFill>
              <a:effectLst>
                <a:outerShdw blurRad="80000" dist="40000" dir="5040000" algn="tl">
                  <a:srgbClr val="000000">
                    <a:alpha val="30000"/>
                  </a:srgbClr>
                </a:outerShdw>
              </a:effectLst>
            </a:endParaRP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SA 3.jpg"/>
          <p:cNvPicPr>
            <a:picLocks noChangeAspect="1"/>
          </p:cNvPicPr>
          <p:nvPr/>
        </p:nvPicPr>
        <p:blipFill>
          <a:blip r:embed="rId2" cstate="print"/>
          <a:stretch>
            <a:fillRect/>
          </a:stretch>
        </p:blipFill>
        <p:spPr>
          <a:xfrm>
            <a:off x="304800" y="533400"/>
            <a:ext cx="5867400" cy="48387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TextBox 2"/>
          <p:cNvSpPr txBox="1"/>
          <p:nvPr/>
        </p:nvSpPr>
        <p:spPr>
          <a:xfrm>
            <a:off x="6324600" y="982682"/>
            <a:ext cx="2286000" cy="3970318"/>
          </a:xfrm>
          <a:prstGeom prst="rect">
            <a:avLst/>
          </a:prstGeom>
          <a:noFill/>
        </p:spPr>
        <p:txBody>
          <a:bodyPr wrap="square" rtlCol="0">
            <a:spAutoFit/>
          </a:bodyPr>
          <a:lstStyle/>
          <a:p>
            <a:r>
              <a:rPr lang="en-US" dirty="0" smtClean="0">
                <a:latin typeface="AR BLANCA" pitchFamily="2" charset="0"/>
              </a:rPr>
              <a:t>Downtown West Asheville, NC Graffiti,</a:t>
            </a:r>
          </a:p>
          <a:p>
            <a:endParaRPr lang="en-US" dirty="0" smtClean="0">
              <a:latin typeface="AR BLANCA" pitchFamily="2" charset="0"/>
            </a:endParaRPr>
          </a:p>
          <a:p>
            <a:endParaRPr lang="en-US" dirty="0" smtClean="0">
              <a:latin typeface="AR BLANCA" pitchFamily="2" charset="0"/>
            </a:endParaRPr>
          </a:p>
          <a:p>
            <a:r>
              <a:rPr lang="en-US" dirty="0" smtClean="0">
                <a:latin typeface="AR BLANCA" pitchFamily="2" charset="0"/>
              </a:rPr>
              <a:t>Gang related activities go unnoticed in a popular Downtown Community. </a:t>
            </a:r>
          </a:p>
          <a:p>
            <a:endParaRPr lang="en-US" dirty="0" smtClean="0">
              <a:latin typeface="AR BLANCA" pitchFamily="2" charset="0"/>
            </a:endParaRPr>
          </a:p>
          <a:p>
            <a:r>
              <a:rPr lang="en-US" dirty="0" smtClean="0">
                <a:latin typeface="AR BLANCA" pitchFamily="2" charset="0"/>
              </a:rPr>
              <a:t>We must help stop this. Get involved</a:t>
            </a:r>
          </a:p>
          <a:p>
            <a:endParaRPr lang="en-US" dirty="0" smtClean="0">
              <a:latin typeface="AR BLANCA" pitchFamily="2" charset="0"/>
            </a:endParaRPr>
          </a:p>
          <a:p>
            <a:endParaRPr lang="en-US" dirty="0" smtClean="0">
              <a:latin typeface="AR BLANCA" pitchFamily="2" charset="0"/>
            </a:endParaRPr>
          </a:p>
          <a:p>
            <a:r>
              <a:rPr lang="en-US" dirty="0" smtClean="0">
                <a:latin typeface="AR BLANCA" pitchFamily="2" charset="0"/>
              </a:rPr>
              <a:t> </a:t>
            </a:r>
            <a:endParaRPr lang="en-US" dirty="0">
              <a:solidFill>
                <a:srgbClr val="FF0000"/>
              </a:solidFill>
              <a:latin typeface="AR BLANCA" pitchFamily="2" charset="0"/>
            </a:endParaRPr>
          </a:p>
        </p:txBody>
      </p:sp>
      <p:sp>
        <p:nvSpPr>
          <p:cNvPr id="4" name="Rectangle 3"/>
          <p:cNvSpPr/>
          <p:nvPr/>
        </p:nvSpPr>
        <p:spPr>
          <a:xfrm>
            <a:off x="599899" y="5257800"/>
            <a:ext cx="671530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solidFill>
                    <a:schemeClr val="bg1">
                      <a:lumMod val="95000"/>
                      <a:lumOff val="5000"/>
                    </a:schemeClr>
                  </a:solidFill>
                </a:ln>
                <a:solidFill>
                  <a:srgbClr val="FF0000"/>
                </a:solidFill>
                <a:effectLst>
                  <a:outerShdw blurRad="80000" dist="40000" dir="5040000" algn="tl">
                    <a:srgbClr val="000000">
                      <a:alpha val="30000"/>
                    </a:srgbClr>
                  </a:outerShdw>
                </a:effectLst>
              </a:rPr>
              <a:t>Call 1-888-CLEANUP</a:t>
            </a:r>
            <a:endParaRPr lang="en-US" sz="5400" b="1" cap="none" spc="0" dirty="0">
              <a:ln w="11430">
                <a:solidFill>
                  <a:schemeClr val="bg1">
                    <a:lumMod val="95000"/>
                    <a:lumOff val="5000"/>
                  </a:schemeClr>
                </a:solidFill>
              </a:ln>
              <a:solidFill>
                <a:srgbClr val="FF0000"/>
              </a:solidFill>
              <a:effectLst>
                <a:outerShdw blurRad="80000" dist="40000" dir="5040000" algn="tl">
                  <a:srgbClr val="000000">
                    <a:alpha val="30000"/>
                  </a:srgbClr>
                </a:outerShdw>
              </a:effectLst>
            </a:endParaRP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SA 4a.jpg"/>
          <p:cNvPicPr>
            <a:picLocks noChangeAspect="1"/>
          </p:cNvPicPr>
          <p:nvPr/>
        </p:nvPicPr>
        <p:blipFill>
          <a:blip r:embed="rId2" cstate="print"/>
          <a:stretch>
            <a:fillRect/>
          </a:stretch>
        </p:blipFill>
        <p:spPr>
          <a:xfrm>
            <a:off x="2514600" y="400383"/>
            <a:ext cx="4191000" cy="607661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Rectangle 3"/>
          <p:cNvSpPr/>
          <p:nvPr/>
        </p:nvSpPr>
        <p:spPr>
          <a:xfrm rot="20656466">
            <a:off x="1071111" y="1467159"/>
            <a:ext cx="6455658" cy="923330"/>
          </a:xfrm>
          <a:prstGeom prst="rect">
            <a:avLst/>
          </a:prstGeom>
          <a:noFill/>
        </p:spPr>
        <p:txBody>
          <a:bodyPr wrap="square" lIns="91440" tIns="45720" rIns="91440" bIns="45720">
            <a:spAutoFit/>
            <a:scene3d>
              <a:camera prst="orthographicFront"/>
              <a:lightRig rig="threePt" dir="t"/>
            </a:scene3d>
            <a:sp3d>
              <a:bevelB h="25400" prst="softRound"/>
            </a:sp3d>
          </a:bodyPr>
          <a:lstStyle/>
          <a:p>
            <a:pPr algn="ctr"/>
            <a:r>
              <a:rPr lang="en-US" sz="5400" b="1" dirty="0" smtClean="0">
                <a:ln w="11430">
                  <a:solidFill>
                    <a:sysClr val="windowText" lastClr="000000"/>
                  </a:solidFill>
                </a:ln>
                <a:solidFill>
                  <a:srgbClr val="FF0000"/>
                </a:solidFill>
                <a:effectLst>
                  <a:outerShdw blurRad="80000" dist="40000" dir="5040000" algn="tl">
                    <a:srgbClr val="000000">
                      <a:alpha val="30000"/>
                    </a:srgbClr>
                  </a:outerShdw>
                </a:effectLst>
              </a:rPr>
              <a:t>End Gang Tagging</a:t>
            </a:r>
            <a:endParaRPr lang="en-US" sz="5400" b="1" dirty="0">
              <a:ln w="11430">
                <a:solidFill>
                  <a:sysClr val="windowText" lastClr="000000"/>
                </a:solidFill>
              </a:ln>
              <a:solidFill>
                <a:srgbClr val="FF0000"/>
              </a:solidFill>
              <a:effectLst>
                <a:outerShdw blurRad="80000" dist="40000" dir="5040000" algn="tl">
                  <a:srgbClr val="000000">
                    <a:alpha val="30000"/>
                  </a:srgbClr>
                </a:outerShdw>
              </a:effectLst>
            </a:endParaRPr>
          </a:p>
        </p:txBody>
      </p:sp>
      <p:sp>
        <p:nvSpPr>
          <p:cNvPr id="5" name="Rectangle 4"/>
          <p:cNvSpPr/>
          <p:nvPr/>
        </p:nvSpPr>
        <p:spPr>
          <a:xfrm>
            <a:off x="2630046" y="4495800"/>
            <a:ext cx="3950120" cy="1384995"/>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bevelB h="25400" prst="softRound"/>
              <a:contourClr>
                <a:schemeClr val="accent6">
                  <a:shade val="73000"/>
                </a:schemeClr>
              </a:contourClr>
            </a:sp3d>
          </a:bodyPr>
          <a:lstStyle/>
          <a:p>
            <a:pPr algn="ctr"/>
            <a:r>
              <a:rPr lang="en-US" sz="4400" b="1" dirty="0" smtClean="0">
                <a:ln w="11430">
                  <a:solidFill>
                    <a:schemeClr val="bg1">
                      <a:lumMod val="95000"/>
                      <a:lumOff val="5000"/>
                      <a:alpha val="67000"/>
                    </a:schemeClr>
                  </a:solidFill>
                </a:ln>
                <a:solidFill>
                  <a:schemeClr val="bg1"/>
                </a:solidFill>
                <a:effectLst>
                  <a:outerShdw blurRad="80000" dist="40000" dir="5040000" algn="tl">
                    <a:srgbClr val="000000">
                      <a:alpha val="30000"/>
                    </a:srgbClr>
                  </a:outerShdw>
                </a:effectLst>
              </a:rPr>
              <a:t>Call</a:t>
            </a:r>
            <a:r>
              <a:rPr lang="en-US" sz="4400" b="1" dirty="0" smtClean="0">
                <a:ln w="11430">
                  <a:solidFill>
                    <a:schemeClr val="bg1">
                      <a:lumMod val="95000"/>
                      <a:lumOff val="5000"/>
                      <a:alpha val="67000"/>
                    </a:schemeClr>
                  </a:solidFill>
                </a:ln>
                <a:solidFill>
                  <a:srgbClr val="FF0000"/>
                </a:solidFill>
                <a:effectLst>
                  <a:outerShdw blurRad="80000" dist="40000" dir="5040000" algn="tl">
                    <a:srgbClr val="000000">
                      <a:alpha val="30000"/>
                    </a:srgbClr>
                  </a:outerShdw>
                </a:effectLst>
              </a:rPr>
              <a:t> </a:t>
            </a:r>
          </a:p>
          <a:p>
            <a:pPr algn="ctr"/>
            <a:r>
              <a:rPr lang="en-US" sz="4000" b="1" dirty="0" smtClean="0">
                <a:ln w="11430">
                  <a:solidFill>
                    <a:schemeClr val="bg1">
                      <a:lumMod val="95000"/>
                      <a:lumOff val="5000"/>
                      <a:alpha val="67000"/>
                    </a:schemeClr>
                  </a:solidFill>
                </a:ln>
                <a:solidFill>
                  <a:srgbClr val="FF0000"/>
                </a:solidFill>
                <a:effectLst>
                  <a:outerShdw blurRad="80000" dist="40000" dir="5040000" algn="tl">
                    <a:srgbClr val="000000">
                      <a:alpha val="30000"/>
                    </a:srgbClr>
                  </a:outerShdw>
                </a:effectLst>
              </a:rPr>
              <a:t>1-888-CLEANUP</a:t>
            </a:r>
            <a:endParaRPr lang="en-US" sz="4000" b="1" dirty="0">
              <a:ln w="11430">
                <a:solidFill>
                  <a:schemeClr val="bg1">
                    <a:lumMod val="95000"/>
                    <a:lumOff val="5000"/>
                    <a:alpha val="67000"/>
                  </a:schemeClr>
                </a:solidFill>
              </a:ln>
              <a:solidFill>
                <a:srgbClr val="FF0000"/>
              </a:solidFill>
              <a:effectLst>
                <a:outerShdw blurRad="80000" dist="40000" dir="5040000" algn="tl">
                  <a:srgbClr val="000000">
                    <a:alpha val="30000"/>
                  </a:srgbClr>
                </a:outerShdw>
              </a:effectLst>
            </a:endParaRPr>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SA 7.jpg"/>
          <p:cNvPicPr>
            <a:picLocks noChangeAspect="1"/>
          </p:cNvPicPr>
          <p:nvPr/>
        </p:nvPicPr>
        <p:blipFill>
          <a:blip r:embed="rId2" cstate="print"/>
          <a:stretch>
            <a:fillRect/>
          </a:stretch>
        </p:blipFill>
        <p:spPr>
          <a:xfrm>
            <a:off x="304800" y="533400"/>
            <a:ext cx="6018019" cy="54102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TextBox 2"/>
          <p:cNvSpPr txBox="1"/>
          <p:nvPr/>
        </p:nvSpPr>
        <p:spPr>
          <a:xfrm>
            <a:off x="6400800" y="463689"/>
            <a:ext cx="1981200" cy="5632311"/>
          </a:xfrm>
          <a:prstGeom prst="rect">
            <a:avLst/>
          </a:prstGeom>
          <a:noFill/>
        </p:spPr>
        <p:txBody>
          <a:bodyPr wrap="square" rtlCol="0">
            <a:spAutoFit/>
          </a:bodyPr>
          <a:lstStyle/>
          <a:p>
            <a:r>
              <a:rPr lang="en-US" dirty="0" smtClean="0">
                <a:latin typeface="AR BLANCA" pitchFamily="2" charset="0"/>
              </a:rPr>
              <a:t>A stream of the French Broad River in Asheville, NC has litter and debris floating downstream.  The City is responsible for clean up however with budget cuts it’s impossible for workers to clean up every inch of the river and neighboring streams.  </a:t>
            </a:r>
          </a:p>
          <a:p>
            <a:r>
              <a:rPr lang="en-US" dirty="0" smtClean="0">
                <a:latin typeface="AR BLANCA" pitchFamily="2" charset="0"/>
              </a:rPr>
              <a:t>Please help by calling </a:t>
            </a:r>
          </a:p>
          <a:p>
            <a:endParaRPr lang="en-US" dirty="0" smtClean="0">
              <a:latin typeface="AR BLANCA" pitchFamily="2" charset="0"/>
            </a:endParaRPr>
          </a:p>
          <a:p>
            <a:pPr algn="ctr"/>
            <a:r>
              <a:rPr lang="en-US" dirty="0" smtClean="0">
                <a:solidFill>
                  <a:srgbClr val="FF0000"/>
                </a:solidFill>
                <a:latin typeface="AR BLANCA" pitchFamily="2" charset="0"/>
              </a:rPr>
              <a:t>1-888-CLEANUP </a:t>
            </a:r>
            <a:endParaRPr lang="en-US" dirty="0">
              <a:solidFill>
                <a:srgbClr val="FF0000"/>
              </a:solidFill>
              <a:latin typeface="AR BLANCA" pitchFamily="2" charset="0"/>
            </a:endParaRPr>
          </a:p>
        </p:txBody>
      </p:sp>
      <p:sp>
        <p:nvSpPr>
          <p:cNvPr id="4" name="Right Arrow 3"/>
          <p:cNvSpPr/>
          <p:nvPr/>
        </p:nvSpPr>
        <p:spPr>
          <a:xfrm rot="2730956">
            <a:off x="1786640" y="1868664"/>
            <a:ext cx="1371600" cy="457200"/>
          </a:xfrm>
          <a:prstGeom prst="rightArrow">
            <a:avLst>
              <a:gd name="adj1" fmla="val 50000"/>
              <a:gd name="adj2" fmla="val 91855"/>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SA 8.jpg"/>
          <p:cNvPicPr>
            <a:picLocks noChangeAspect="1"/>
          </p:cNvPicPr>
          <p:nvPr/>
        </p:nvPicPr>
        <p:blipFill>
          <a:blip r:embed="rId2" cstate="print"/>
          <a:stretch>
            <a:fillRect/>
          </a:stretch>
        </p:blipFill>
        <p:spPr>
          <a:xfrm>
            <a:off x="1371600" y="533400"/>
            <a:ext cx="6324600" cy="47434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Down Arrow 2"/>
          <p:cNvSpPr/>
          <p:nvPr/>
        </p:nvSpPr>
        <p:spPr>
          <a:xfrm rot="3215920">
            <a:off x="6196308" y="1709010"/>
            <a:ext cx="457200" cy="1524000"/>
          </a:xfrm>
          <a:prstGeom prst="downArrow">
            <a:avLst>
              <a:gd name="adj1" fmla="val 50000"/>
              <a:gd name="adj2" fmla="val 134778"/>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143000" y="5257800"/>
            <a:ext cx="671530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solidFill>
                    <a:schemeClr val="bg1">
                      <a:lumMod val="95000"/>
                      <a:lumOff val="5000"/>
                    </a:schemeClr>
                  </a:solidFill>
                </a:ln>
                <a:solidFill>
                  <a:srgbClr val="FF0000"/>
                </a:solidFill>
                <a:effectLst>
                  <a:outerShdw blurRad="80000" dist="40000" dir="5040000" algn="tl">
                    <a:srgbClr val="000000">
                      <a:alpha val="30000"/>
                    </a:srgbClr>
                  </a:outerShdw>
                </a:effectLst>
              </a:rPr>
              <a:t>Call 1-888-CLEANUP</a:t>
            </a:r>
            <a:endParaRPr lang="en-US" sz="5400" b="1" cap="none" spc="0" dirty="0">
              <a:ln w="11430">
                <a:solidFill>
                  <a:schemeClr val="bg1">
                    <a:lumMod val="95000"/>
                    <a:lumOff val="5000"/>
                  </a:schemeClr>
                </a:solidFill>
              </a:ln>
              <a:solidFill>
                <a:srgbClr val="FF0000"/>
              </a:solidFill>
              <a:effectLst>
                <a:outerShdw blurRad="80000" dist="40000" dir="5040000" algn="tl">
                  <a:srgbClr val="000000">
                    <a:alpha val="30000"/>
                  </a:srgbClr>
                </a:outerShdw>
              </a:effectLst>
            </a:endParaRPr>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SA 10.jpg"/>
          <p:cNvPicPr>
            <a:picLocks noChangeAspect="1"/>
          </p:cNvPicPr>
          <p:nvPr/>
        </p:nvPicPr>
        <p:blipFill>
          <a:blip r:embed="rId2" cstate="print"/>
          <a:stretch>
            <a:fillRect/>
          </a:stretch>
        </p:blipFill>
        <p:spPr>
          <a:xfrm>
            <a:off x="1295400" y="609600"/>
            <a:ext cx="6688836" cy="568068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Rectangle 2"/>
          <p:cNvSpPr/>
          <p:nvPr/>
        </p:nvSpPr>
        <p:spPr>
          <a:xfrm>
            <a:off x="2590800" y="762000"/>
            <a:ext cx="4066626" cy="1754326"/>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solidFill>
                    <a:schemeClr val="bg1">
                      <a:lumMod val="95000"/>
                      <a:lumOff val="5000"/>
                    </a:schemeClr>
                  </a:solidFill>
                </a:ln>
                <a:solidFill>
                  <a:srgbClr val="FF0000"/>
                </a:solidFill>
                <a:effectLst>
                  <a:outerShdw blurRad="80000" dist="40000" dir="5040000" algn="tl">
                    <a:srgbClr val="000000">
                      <a:alpha val="30000"/>
                    </a:srgbClr>
                  </a:outerShdw>
                </a:effectLst>
              </a:rPr>
              <a:t>UNLAWFUL</a:t>
            </a:r>
          </a:p>
          <a:p>
            <a:pPr algn="ctr"/>
            <a:r>
              <a:rPr lang="en-US" sz="5400" b="1" dirty="0" smtClean="0">
                <a:ln w="11430">
                  <a:solidFill>
                    <a:schemeClr val="bg1">
                      <a:lumMod val="95000"/>
                      <a:lumOff val="5000"/>
                    </a:schemeClr>
                  </a:solidFill>
                </a:ln>
                <a:solidFill>
                  <a:srgbClr val="FF0000"/>
                </a:solidFill>
                <a:effectLst>
                  <a:outerShdw blurRad="80000" dist="40000" dir="5040000" algn="tl">
                    <a:srgbClr val="000000">
                      <a:alpha val="30000"/>
                    </a:srgbClr>
                  </a:outerShdw>
                </a:effectLst>
              </a:rPr>
              <a:t>DUMPING</a:t>
            </a:r>
            <a:endParaRPr lang="en-US" sz="5400" b="1" cap="none" spc="0" dirty="0">
              <a:ln w="11430">
                <a:solidFill>
                  <a:schemeClr val="bg1">
                    <a:lumMod val="95000"/>
                    <a:lumOff val="5000"/>
                  </a:schemeClr>
                </a:solidFill>
              </a:ln>
              <a:solidFill>
                <a:srgbClr val="FF0000"/>
              </a:solidFill>
              <a:effectLst>
                <a:outerShdw blurRad="80000" dist="40000" dir="5040000" algn="tl">
                  <a:srgbClr val="000000">
                    <a:alpha val="30000"/>
                  </a:srgbClr>
                </a:outerShdw>
              </a:effectLst>
            </a:endParaRPr>
          </a:p>
        </p:txBody>
      </p:sp>
      <p:sp>
        <p:nvSpPr>
          <p:cNvPr id="4" name="Rectangle 3"/>
          <p:cNvSpPr/>
          <p:nvPr/>
        </p:nvSpPr>
        <p:spPr>
          <a:xfrm>
            <a:off x="1285699" y="2514600"/>
            <a:ext cx="671530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solidFill>
                    <a:schemeClr val="bg1">
                      <a:lumMod val="95000"/>
                      <a:lumOff val="5000"/>
                    </a:schemeClr>
                  </a:solidFill>
                </a:ln>
                <a:solidFill>
                  <a:srgbClr val="FF0000"/>
                </a:solidFill>
                <a:effectLst>
                  <a:outerShdw blurRad="80000" dist="40000" dir="5040000" algn="tl">
                    <a:srgbClr val="000000">
                      <a:alpha val="30000"/>
                    </a:srgbClr>
                  </a:outerShdw>
                </a:effectLst>
              </a:rPr>
              <a:t>Call 1-888-CLEANUP</a:t>
            </a:r>
            <a:endParaRPr lang="en-US" sz="5400" b="1" cap="none" spc="0" dirty="0">
              <a:ln w="11430">
                <a:solidFill>
                  <a:schemeClr val="bg1">
                    <a:lumMod val="95000"/>
                    <a:lumOff val="5000"/>
                  </a:schemeClr>
                </a:solidFill>
              </a:ln>
              <a:solidFill>
                <a:srgbClr val="FF0000"/>
              </a:solidFill>
              <a:effectLst>
                <a:outerShdw blurRad="80000" dist="40000" dir="5040000" algn="tl">
                  <a:srgbClr val="000000">
                    <a:alpha val="30000"/>
                  </a:srgbClr>
                </a:outerShdw>
              </a:effectLst>
            </a:endParaRP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SA 5.jpg"/>
          <p:cNvPicPr>
            <a:picLocks noChangeAspect="1"/>
          </p:cNvPicPr>
          <p:nvPr/>
        </p:nvPicPr>
        <p:blipFill>
          <a:blip r:embed="rId2" cstate="print"/>
          <a:stretch>
            <a:fillRect/>
          </a:stretch>
        </p:blipFill>
        <p:spPr>
          <a:xfrm>
            <a:off x="762000" y="457200"/>
            <a:ext cx="7315200" cy="54864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Rectangle 2"/>
          <p:cNvSpPr/>
          <p:nvPr/>
        </p:nvSpPr>
        <p:spPr>
          <a:xfrm>
            <a:off x="228600" y="1072277"/>
            <a:ext cx="6400799" cy="2585323"/>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solidFill>
                    <a:schemeClr val="bg1">
                      <a:lumMod val="95000"/>
                      <a:lumOff val="5000"/>
                    </a:schemeClr>
                  </a:solidFill>
                </a:ln>
                <a:solidFill>
                  <a:srgbClr val="FF0000"/>
                </a:solidFill>
                <a:effectLst>
                  <a:outerShdw blurRad="80000" dist="40000" dir="5040000" algn="tl">
                    <a:srgbClr val="000000">
                      <a:alpha val="30000"/>
                    </a:srgbClr>
                  </a:outerShdw>
                </a:effectLst>
              </a:rPr>
              <a:t>UNWANTED </a:t>
            </a:r>
          </a:p>
          <a:p>
            <a:pPr algn="ctr"/>
            <a:r>
              <a:rPr lang="en-US" sz="5400" b="1" cap="none" spc="0" dirty="0" smtClean="0">
                <a:ln w="11430">
                  <a:solidFill>
                    <a:schemeClr val="bg1">
                      <a:lumMod val="95000"/>
                      <a:lumOff val="5000"/>
                    </a:schemeClr>
                  </a:solidFill>
                </a:ln>
                <a:solidFill>
                  <a:srgbClr val="FF0000"/>
                </a:solidFill>
                <a:effectLst>
                  <a:outerShdw blurRad="80000" dist="40000" dir="5040000" algn="tl">
                    <a:srgbClr val="000000">
                      <a:alpha val="30000"/>
                    </a:srgbClr>
                  </a:outerShdw>
                </a:effectLst>
              </a:rPr>
              <a:t>clothing items </a:t>
            </a:r>
          </a:p>
          <a:p>
            <a:pPr algn="ctr"/>
            <a:r>
              <a:rPr lang="en-US" sz="5400" b="1" dirty="0" smtClean="0">
                <a:ln w="11430">
                  <a:solidFill>
                    <a:schemeClr val="bg1">
                      <a:lumMod val="95000"/>
                      <a:lumOff val="5000"/>
                    </a:schemeClr>
                  </a:solidFill>
                </a:ln>
                <a:solidFill>
                  <a:srgbClr val="FF0000"/>
                </a:solidFill>
                <a:effectLst>
                  <a:outerShdw blurRad="80000" dist="40000" dir="5040000" algn="tl">
                    <a:srgbClr val="000000">
                      <a:alpha val="30000"/>
                    </a:srgbClr>
                  </a:outerShdw>
                </a:effectLst>
              </a:rPr>
              <a:t> </a:t>
            </a:r>
            <a:endParaRPr lang="en-US" sz="5400" b="1" cap="none" spc="0" dirty="0">
              <a:ln w="11430">
                <a:solidFill>
                  <a:schemeClr val="bg1">
                    <a:lumMod val="95000"/>
                    <a:lumOff val="5000"/>
                  </a:schemeClr>
                </a:solidFill>
              </a:ln>
              <a:solidFill>
                <a:srgbClr val="FF0000"/>
              </a:solidFill>
              <a:effectLst>
                <a:outerShdw blurRad="80000" dist="40000" dir="5040000" algn="tl">
                  <a:srgbClr val="000000">
                    <a:alpha val="30000"/>
                  </a:srgbClr>
                </a:outerShdw>
              </a:effectLst>
            </a:endParaRPr>
          </a:p>
        </p:txBody>
      </p:sp>
      <p:sp>
        <p:nvSpPr>
          <p:cNvPr id="4" name="Rectangle 3"/>
          <p:cNvSpPr/>
          <p:nvPr/>
        </p:nvSpPr>
        <p:spPr>
          <a:xfrm rot="19257006">
            <a:off x="4916858" y="3762615"/>
            <a:ext cx="3199915" cy="1261884"/>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4400" b="1" dirty="0" smtClean="0">
                <a:ln w="11430"/>
                <a:solidFill>
                  <a:srgbClr val="FF0000"/>
                </a:solidFill>
                <a:effectLst>
                  <a:outerShdw blurRad="80000" dist="40000" dir="5040000" algn="tl">
                    <a:srgbClr val="000000">
                      <a:alpha val="30000"/>
                    </a:srgbClr>
                  </a:outerShdw>
                </a:effectLst>
              </a:rPr>
              <a:t>Call </a:t>
            </a:r>
          </a:p>
          <a:p>
            <a:pPr algn="ctr"/>
            <a:r>
              <a:rPr lang="en-US" sz="3200" b="1" dirty="0" smtClean="0">
                <a:ln w="11430"/>
                <a:solidFill>
                  <a:srgbClr val="FF0000"/>
                </a:solidFill>
                <a:effectLst>
                  <a:outerShdw blurRad="80000" dist="40000" dir="5040000" algn="tl">
                    <a:srgbClr val="000000">
                      <a:alpha val="30000"/>
                    </a:srgbClr>
                  </a:outerShdw>
                </a:effectLst>
              </a:rPr>
              <a:t>1-888-CLEANUP</a:t>
            </a:r>
            <a:endParaRPr lang="en-US" sz="3200" b="1" cap="none" spc="0" dirty="0">
              <a:ln w="11430"/>
              <a:solidFill>
                <a:srgbClr val="FF0000"/>
              </a:solidFill>
              <a:effectLst>
                <a:outerShdw blurRad="80000" dist="40000" dir="5040000" algn="tl">
                  <a:srgbClr val="000000">
                    <a:alpha val="30000"/>
                  </a:srgbClr>
                </a:outerShdw>
              </a:effectLst>
            </a:endParaRPr>
          </a:p>
        </p:txBody>
      </p:sp>
    </p:spTree>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348</TotalTime>
  <Words>249</Words>
  <Application>Microsoft Office PowerPoint</Application>
  <PresentationFormat>On-screen Show (4:3)</PresentationFormat>
  <Paragraphs>67</Paragraphs>
  <Slides>13</Slides>
  <Notes>0</Notes>
  <HiddenSlides>0</HiddenSlides>
  <MMClips>0</MMClips>
  <ScaleCrop>false</ScaleCrop>
  <HeadingPairs>
    <vt:vector size="6" baseType="variant">
      <vt:variant>
        <vt:lpstr>Theme</vt:lpstr>
      </vt:variant>
      <vt:variant>
        <vt:i4>1</vt:i4>
      </vt:variant>
      <vt:variant>
        <vt:lpstr>Slide Titles</vt:lpstr>
      </vt:variant>
      <vt:variant>
        <vt:i4>13</vt:i4>
      </vt:variant>
      <vt:variant>
        <vt:lpstr>Custom Shows</vt:lpstr>
      </vt:variant>
      <vt:variant>
        <vt:i4>1</vt:i4>
      </vt:variant>
    </vt:vector>
  </HeadingPairs>
  <TitlesOfParts>
    <vt:vector size="15" baseType="lpstr">
      <vt:lpstr>Paper</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Custom Show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Lori</dc:creator>
  <cp:lastModifiedBy>Lori</cp:lastModifiedBy>
  <cp:revision>46</cp:revision>
  <dcterms:created xsi:type="dcterms:W3CDTF">2011-06-25T17:12:26Z</dcterms:created>
  <dcterms:modified xsi:type="dcterms:W3CDTF">2011-07-03T19:32:49Z</dcterms:modified>
</cp:coreProperties>
</file>